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it-IT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506" y="98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D94-5063-D24C-90F5-044DE477B9DC}" type="datetimeFigureOut">
              <a:rPr lang="it-IT" smtClean="0"/>
              <a:t>12/05/2022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49B3-88F9-BA4E-A742-B57CAEB64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12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D94-5063-D24C-90F5-044DE477B9DC}" type="datetimeFigureOut">
              <a:rPr lang="it-IT" smtClean="0"/>
              <a:t>12/05/2022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49B3-88F9-BA4E-A742-B57CAEB64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52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112299" y="618556"/>
            <a:ext cx="1276231" cy="13172757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83607" y="618556"/>
            <a:ext cx="3702646" cy="1317275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D94-5063-D24C-90F5-044DE477B9DC}" type="datetimeFigureOut">
              <a:rPr lang="it-IT" smtClean="0"/>
              <a:t>12/05/2022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49B3-88F9-BA4E-A742-B57CAEB64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D94-5063-D24C-90F5-044DE477B9DC}" type="datetimeFigureOut">
              <a:rPr lang="it-IT" smtClean="0"/>
              <a:t>12/05/2022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49B3-88F9-BA4E-A742-B57CAEB64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63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D94-5063-D24C-90F5-044DE477B9DC}" type="datetimeFigureOut">
              <a:rPr lang="it-IT" smtClean="0"/>
              <a:t>12/05/2022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49B3-88F9-BA4E-A742-B57CAEB64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37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3607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899093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D94-5063-D24C-90F5-044DE477B9DC}" type="datetimeFigureOut">
              <a:rPr lang="it-IT" smtClean="0"/>
              <a:t>12/05/2022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49B3-88F9-BA4E-A742-B57CAEB64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7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824" y="3389684"/>
            <a:ext cx="3342884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D94-5063-D24C-90F5-044DE477B9DC}" type="datetimeFigureOut">
              <a:rPr lang="it-IT" smtClean="0"/>
              <a:t>12/05/2022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49B3-88F9-BA4E-A742-B57CAEB64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098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D94-5063-D24C-90F5-044DE477B9DC}" type="datetimeFigureOut">
              <a:rPr lang="it-IT" smtClean="0"/>
              <a:t>12/05/2022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49B3-88F9-BA4E-A742-B57CAEB64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0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D94-5063-D24C-90F5-044DE477B9DC}" type="datetimeFigureOut">
              <a:rPr lang="it-IT" smtClean="0"/>
              <a:t>12/05/2022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49B3-88F9-BA4E-A742-B57CAEB64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03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D94-5063-D24C-90F5-044DE477B9DC}" type="datetimeFigureOut">
              <a:rPr lang="it-IT" smtClean="0"/>
              <a:t>12/05/2022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49B3-88F9-BA4E-A742-B57CAEB64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65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29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D94-5063-D24C-90F5-044DE477B9DC}" type="datetimeFigureOut">
              <a:rPr lang="it-IT" smtClean="0"/>
              <a:t>12/05/2022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49B3-88F9-BA4E-A742-B57CAEB64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10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96D94-5063-D24C-90F5-044DE477B9DC}" type="datetimeFigureOut">
              <a:rPr lang="it-IT" smtClean="0"/>
              <a:t>12/05/2022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549B3-88F9-BA4E-A742-B57CAEB64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65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11200" y="3298645"/>
            <a:ext cx="6154647" cy="5847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100" dirty="0">
                <a:latin typeface="Helvetica"/>
                <a:cs typeface="Helvetica"/>
              </a:rPr>
              <a:t>L’Epatite C cronica da HCV è un’infezione che </a:t>
            </a:r>
            <a:r>
              <a:rPr lang="it-IT" sz="1100" b="1" dirty="0">
                <a:latin typeface="Helvetica"/>
                <a:cs typeface="Helvetica"/>
              </a:rPr>
              <a:t>non dà sintomi, ma è la principale causa di cirrosi e cancro del fegato in Italia</a:t>
            </a:r>
            <a:r>
              <a:rPr lang="it-IT" sz="1100" dirty="0" smtClean="0">
                <a:latin typeface="Helvetica"/>
                <a:cs typeface="Helvetica"/>
              </a:rPr>
              <a:t>.</a:t>
            </a:r>
          </a:p>
          <a:p>
            <a:pPr algn="just"/>
            <a:endParaRPr lang="it-IT" sz="1100" dirty="0">
              <a:latin typeface="Helvetica"/>
              <a:cs typeface="Helvetica"/>
            </a:endParaRPr>
          </a:p>
          <a:p>
            <a:pPr algn="just"/>
            <a:r>
              <a:rPr lang="it-IT" sz="1100" dirty="0">
                <a:latin typeface="Helvetica"/>
                <a:cs typeface="Helvetica"/>
              </a:rPr>
              <a:t>Fino al 2015, </a:t>
            </a:r>
            <a:r>
              <a:rPr lang="it-IT" sz="1100" b="1" dirty="0">
                <a:latin typeface="Helvetica"/>
                <a:cs typeface="Helvetica"/>
              </a:rPr>
              <a:t>in Italia moriva 1 persona ogni 30 minuti </a:t>
            </a:r>
            <a:r>
              <a:rPr lang="it-IT" sz="1100" dirty="0">
                <a:latin typeface="Helvetica"/>
                <a:cs typeface="Helvetica"/>
              </a:rPr>
              <a:t>per le conseguenze di questa patologia. Si calcola che nel nostro Paese circa </a:t>
            </a:r>
            <a:r>
              <a:rPr lang="it-IT" sz="1100" b="1" dirty="0">
                <a:latin typeface="Helvetica"/>
                <a:cs typeface="Helvetica"/>
              </a:rPr>
              <a:t>tra l’1% e l’1,5% della popolazione ne sia affetta</a:t>
            </a:r>
            <a:r>
              <a:rPr lang="it-IT" sz="1100" dirty="0">
                <a:latin typeface="Helvetica"/>
                <a:cs typeface="Helvetica"/>
              </a:rPr>
              <a:t>; in Lombardia si stima che circa </a:t>
            </a:r>
            <a:r>
              <a:rPr lang="it-IT" sz="1100" b="1" dirty="0">
                <a:latin typeface="Helvetica"/>
                <a:cs typeface="Helvetica"/>
              </a:rPr>
              <a:t>150.000</a:t>
            </a:r>
            <a:r>
              <a:rPr lang="it-IT" sz="1100" dirty="0">
                <a:latin typeface="Helvetica"/>
                <a:cs typeface="Helvetica"/>
              </a:rPr>
              <a:t> persone presentino l’infezione da HCV. Molti di questi casi però </a:t>
            </a:r>
            <a:r>
              <a:rPr lang="it-IT" sz="1100" b="1" dirty="0">
                <a:latin typeface="Helvetica"/>
                <a:cs typeface="Helvetica"/>
              </a:rPr>
              <a:t>rimangono non diagnosticati</a:t>
            </a:r>
            <a:r>
              <a:rPr lang="it-IT" sz="1100" dirty="0">
                <a:latin typeface="Helvetica"/>
                <a:cs typeface="Helvetica"/>
              </a:rPr>
              <a:t>. </a:t>
            </a:r>
            <a:endParaRPr lang="it-IT" sz="1100" dirty="0" smtClean="0">
              <a:latin typeface="Helvetica"/>
              <a:cs typeface="Helvetica"/>
            </a:endParaRPr>
          </a:p>
          <a:p>
            <a:pPr algn="just"/>
            <a:endParaRPr lang="it-IT" sz="1100" dirty="0">
              <a:latin typeface="Helvetica"/>
              <a:cs typeface="Helvetica"/>
            </a:endParaRPr>
          </a:p>
          <a:p>
            <a:pPr algn="just"/>
            <a:r>
              <a:rPr lang="it-IT" sz="1100" dirty="0">
                <a:latin typeface="Helvetica"/>
                <a:cs typeface="Helvetica"/>
              </a:rPr>
              <a:t>Oggi, fortunatamente, sono disponibili cure con farmaci che, somministrati per via orale per 8-12 settimane, portano alla </a:t>
            </a:r>
            <a:r>
              <a:rPr lang="it-IT" sz="1100" b="1" dirty="0">
                <a:latin typeface="Helvetica"/>
                <a:cs typeface="Helvetica"/>
              </a:rPr>
              <a:t>guarigione in oltre del 95% </a:t>
            </a:r>
            <a:r>
              <a:rPr lang="it-IT" sz="1100" dirty="0">
                <a:latin typeface="Helvetica"/>
                <a:cs typeface="Helvetica"/>
              </a:rPr>
              <a:t>dei casi, con scarsi effetti collaterali</a:t>
            </a:r>
            <a:r>
              <a:rPr lang="it-IT" sz="1100" dirty="0" smtClean="0">
                <a:latin typeface="Helvetica"/>
                <a:cs typeface="Helvetica"/>
              </a:rPr>
              <a:t>.</a:t>
            </a:r>
          </a:p>
          <a:p>
            <a:pPr algn="just"/>
            <a:endParaRPr lang="it-IT" sz="1100" dirty="0">
              <a:latin typeface="Helvetica"/>
              <a:cs typeface="Helvetica"/>
            </a:endParaRPr>
          </a:p>
          <a:p>
            <a:pPr algn="just"/>
            <a:r>
              <a:rPr lang="it-IT" sz="1100" dirty="0">
                <a:latin typeface="Helvetica"/>
                <a:cs typeface="Helvetica"/>
              </a:rPr>
              <a:t>Per poter effettuare </a:t>
            </a:r>
            <a:r>
              <a:rPr lang="it-IT" sz="1100" b="1" dirty="0">
                <a:latin typeface="Helvetica"/>
                <a:cs typeface="Helvetica"/>
              </a:rPr>
              <a:t>una diagnosi precoce e intervenire tempestivamente</a:t>
            </a:r>
            <a:r>
              <a:rPr lang="it-IT" sz="1100" dirty="0">
                <a:latin typeface="Helvetica"/>
                <a:cs typeface="Helvetica"/>
              </a:rPr>
              <a:t> contro questa infezione, il Ministero della Salute ha promosso una campagna di screening per Epatite C in tutti </a:t>
            </a:r>
            <a:r>
              <a:rPr lang="it-IT" sz="1100" b="1" dirty="0">
                <a:latin typeface="Helvetica"/>
                <a:cs typeface="Helvetica"/>
              </a:rPr>
              <a:t>i </a:t>
            </a:r>
            <a:r>
              <a:rPr lang="it-IT" sz="1100" b="1" u="sng" dirty="0">
                <a:latin typeface="Helvetica"/>
                <a:cs typeface="Helvetica"/>
              </a:rPr>
              <a:t>soggetti nati tra il 1969 e il 1989</a:t>
            </a:r>
            <a:r>
              <a:rPr lang="it-IT" sz="1100" dirty="0">
                <a:latin typeface="Helvetica"/>
                <a:cs typeface="Helvetica"/>
              </a:rPr>
              <a:t>, che non hanno </a:t>
            </a:r>
            <a:r>
              <a:rPr lang="it-IT" sz="1100" b="1" u="sng" dirty="0">
                <a:latin typeface="Helvetica"/>
                <a:cs typeface="Helvetica"/>
              </a:rPr>
              <a:t>mai assunto farmaci</a:t>
            </a:r>
            <a:r>
              <a:rPr lang="it-IT" sz="1100" b="1" dirty="0">
                <a:latin typeface="Helvetica"/>
                <a:cs typeface="Helvetica"/>
              </a:rPr>
              <a:t> </a:t>
            </a:r>
            <a:r>
              <a:rPr lang="it-IT" sz="1100" dirty="0">
                <a:latin typeface="Helvetica"/>
                <a:cs typeface="Helvetica"/>
              </a:rPr>
              <a:t>orali di ultima generazione per il trattamento dell’Epatite (disponibili dal 2015) a cui Regione Lombardia ha aderito</a:t>
            </a:r>
            <a:r>
              <a:rPr lang="it-IT" sz="1100" dirty="0" smtClean="0">
                <a:latin typeface="Helvetica"/>
                <a:cs typeface="Helvetica"/>
              </a:rPr>
              <a:t>.</a:t>
            </a:r>
          </a:p>
          <a:p>
            <a:pPr algn="just"/>
            <a:endParaRPr lang="it-IT" sz="1100" dirty="0">
              <a:latin typeface="Helvetica"/>
              <a:cs typeface="Helvetica"/>
            </a:endParaRPr>
          </a:p>
          <a:p>
            <a:pPr algn="just"/>
            <a:r>
              <a:rPr lang="it-IT" sz="1100" dirty="0">
                <a:latin typeface="Helvetica"/>
                <a:cs typeface="Helvetica"/>
              </a:rPr>
              <a:t>Per questo, ai cittadini che accedono </a:t>
            </a:r>
            <a:r>
              <a:rPr lang="it-IT" sz="1100" b="1" dirty="0">
                <a:latin typeface="Helvetica"/>
                <a:cs typeface="Helvetica"/>
              </a:rPr>
              <a:t>ai Punti Prelievo e ai pazienti ricoverati nelle strutture ospedaliere</a:t>
            </a:r>
            <a:r>
              <a:rPr lang="it-IT" sz="1100" dirty="0">
                <a:latin typeface="Helvetica"/>
                <a:cs typeface="Helvetica"/>
              </a:rPr>
              <a:t>, viene proposto lo screening qualora rientrino nelle categorie previste (nati tra il 1969 e il 1989, che non hanno mai assunto i farmaci di cui sopra)</a:t>
            </a:r>
            <a:r>
              <a:rPr lang="it-IT" sz="1100" dirty="0" smtClean="0">
                <a:latin typeface="Helvetica"/>
                <a:cs typeface="Helvetica"/>
              </a:rPr>
              <a:t>.</a:t>
            </a:r>
          </a:p>
          <a:p>
            <a:pPr algn="just"/>
            <a:endParaRPr lang="it-IT" sz="1100" dirty="0">
              <a:latin typeface="Helvetica"/>
              <a:cs typeface="Helvetica"/>
            </a:endParaRPr>
          </a:p>
          <a:p>
            <a:pPr algn="just"/>
            <a:r>
              <a:rPr lang="it-IT" sz="1100" dirty="0">
                <a:latin typeface="Helvetica"/>
                <a:cs typeface="Helvetica"/>
              </a:rPr>
              <a:t>Il test prevede un </a:t>
            </a:r>
            <a:r>
              <a:rPr lang="it-IT" sz="1100" b="1" dirty="0">
                <a:latin typeface="Helvetica"/>
                <a:cs typeface="Helvetica"/>
              </a:rPr>
              <a:t>prelievo di sangue standard</a:t>
            </a:r>
            <a:r>
              <a:rPr lang="it-IT" sz="1100" dirty="0">
                <a:latin typeface="Helvetica"/>
                <a:cs typeface="Helvetica"/>
              </a:rPr>
              <a:t> (da vena periferica) per la ricerca degli </a:t>
            </a:r>
            <a:r>
              <a:rPr lang="it-IT" sz="1100" b="1" dirty="0">
                <a:latin typeface="Helvetica"/>
                <a:cs typeface="Helvetica"/>
              </a:rPr>
              <a:t>anticorpi anti-HCV</a:t>
            </a:r>
            <a:r>
              <a:rPr lang="it-IT" sz="1100" dirty="0">
                <a:latin typeface="Helvetica"/>
                <a:cs typeface="Helvetica"/>
              </a:rPr>
              <a:t>, effettuato contestualmente agli esami del sangue di routine. Il risultato del test verrà consegnato insieme agli esiti degli esami di routine. </a:t>
            </a:r>
            <a:endParaRPr lang="it-IT" sz="1100" dirty="0" smtClean="0">
              <a:latin typeface="Helvetica"/>
              <a:cs typeface="Helvetica"/>
            </a:endParaRPr>
          </a:p>
          <a:p>
            <a:pPr algn="just"/>
            <a:endParaRPr lang="it-IT" sz="1100" dirty="0">
              <a:latin typeface="Helvetica"/>
              <a:cs typeface="Helvetica"/>
            </a:endParaRPr>
          </a:p>
          <a:p>
            <a:pPr algn="just"/>
            <a:r>
              <a:rPr lang="it-IT" sz="1100" dirty="0">
                <a:latin typeface="Helvetica"/>
                <a:cs typeface="Helvetica"/>
              </a:rPr>
              <a:t>Il test di screening HCV ha il beneficio identificare pazienti affetti da epatite C, permettendo quindi di eseguire una diagnosi precoce e avviare i pazienti alla cura di tale infezione. Il trattamento dell’epatite C permette di prevenire lo sviluppo di una malattia del fegato e delle sue complicanze (cirrosi, tumore del fegato)</a:t>
            </a:r>
            <a:r>
              <a:rPr lang="it-IT" sz="1100" dirty="0" smtClean="0">
                <a:latin typeface="Helvetica"/>
                <a:cs typeface="Helvetica"/>
              </a:rPr>
              <a:t>.</a:t>
            </a:r>
          </a:p>
          <a:p>
            <a:pPr algn="just"/>
            <a:endParaRPr lang="it-IT" sz="1100" dirty="0">
              <a:latin typeface="Helvetica"/>
              <a:cs typeface="Helvetica"/>
            </a:endParaRPr>
          </a:p>
          <a:p>
            <a:pPr algn="just"/>
            <a:r>
              <a:rPr lang="it-IT" sz="1100" b="1" u="sng" dirty="0">
                <a:latin typeface="Helvetica"/>
                <a:cs typeface="Helvetica"/>
              </a:rPr>
              <a:t>Se il test risultasse </a:t>
            </a:r>
            <a:r>
              <a:rPr lang="it-IT" sz="1100" b="1" u="sng" dirty="0" smtClean="0">
                <a:latin typeface="Helvetica"/>
                <a:cs typeface="Helvetica"/>
              </a:rPr>
              <a:t>positivo</a:t>
            </a:r>
            <a:r>
              <a:rPr lang="it-IT" sz="1100" b="1" dirty="0" smtClean="0">
                <a:latin typeface="Helvetica"/>
                <a:cs typeface="Helvetica"/>
              </a:rPr>
              <a:t> </a:t>
            </a:r>
            <a:r>
              <a:rPr lang="it-IT" sz="1100" dirty="0">
                <a:latin typeface="Helvetica"/>
                <a:cs typeface="Helvetica"/>
              </a:rPr>
              <a:t>verrà contattato/a per completare gli aggiornamenti diagnostici.</a:t>
            </a:r>
            <a:r>
              <a:rPr lang="it-IT" sz="1100" u="sng" dirty="0">
                <a:latin typeface="Helvetica"/>
                <a:cs typeface="Helvetica"/>
              </a:rPr>
              <a:t> </a:t>
            </a:r>
            <a:endParaRPr lang="it-IT" sz="1100" u="sng" dirty="0" smtClean="0">
              <a:latin typeface="Helvetica"/>
              <a:cs typeface="Helvetica"/>
            </a:endParaRPr>
          </a:p>
          <a:p>
            <a:pPr algn="just"/>
            <a:endParaRPr lang="it-IT" sz="1100" dirty="0">
              <a:latin typeface="Helvetica"/>
              <a:cs typeface="Helvetica"/>
            </a:endParaRPr>
          </a:p>
          <a:p>
            <a:pPr algn="just"/>
            <a:r>
              <a:rPr lang="it-IT" sz="1100" dirty="0">
                <a:latin typeface="Helvetica"/>
                <a:cs typeface="Helvetica"/>
              </a:rPr>
              <a:t>Se desidera avere maggiori informazioni può rivolgersi al personale sanitario e consultare la brochure allegata.</a:t>
            </a:r>
          </a:p>
        </p:txBody>
      </p:sp>
    </p:spTree>
    <p:extLst>
      <p:ext uri="{BB962C8B-B14F-4D97-AF65-F5344CB8AC3E}">
        <p14:creationId xmlns:p14="http://schemas.microsoft.com/office/powerpoint/2010/main" val="4112212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361</Words>
  <Application>Microsoft Office PowerPoint</Application>
  <PresentationFormat>Personalizzato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Barbara Apple</dc:creator>
  <cp:lastModifiedBy>Boselli Luisa</cp:lastModifiedBy>
  <cp:revision>3</cp:revision>
  <dcterms:created xsi:type="dcterms:W3CDTF">2022-04-21T08:34:39Z</dcterms:created>
  <dcterms:modified xsi:type="dcterms:W3CDTF">2022-05-12T12:49:46Z</dcterms:modified>
</cp:coreProperties>
</file>